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0" r:id="rId18"/>
    <p:sldId id="282" r:id="rId19"/>
    <p:sldId id="281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5143500" type="screen16x9"/>
  <p:notesSz cx="6858000" cy="9144000"/>
  <p:embeddedFontLst>
    <p:embeddedFont>
      <p:font typeface="Alfa Slab One" pitchFamily="2" charset="77"/>
      <p:regular r:id="rId31"/>
    </p:embeddedFont>
    <p:embeddedFont>
      <p:font typeface="Proxima Nova" panose="020005060300000200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7004cb92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7004cb92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3a9703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3a9703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43a9703a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43a9703a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43a9703a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43a9703a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43a9703a0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43a9703a0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43a9703a0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43a9703a0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43a9703a0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43a9703a0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43a9703a0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43a9703a0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12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43a9703a0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43a9703a0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00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43a9703a0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43a9703a0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80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43a9703a0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43a9703a0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e9e426d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e9e426d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43a9703a0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43a9703a0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43a9703a0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43a9703a0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7004cb927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7004cb927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43a9703a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43a9703a0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43a9703a0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43a9703a0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7004cb927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7004cb927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7004cb927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7004cb927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43a9703a0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43a9703a0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e9e426d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e9e426d5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43a9703a0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43a9703a0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43a9703a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43a9703a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43a9703a0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43a9703a0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43a9703a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43a9703a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43a9703a0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43a9703a0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3a9703a0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3a9703a0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989" y="152400"/>
            <a:ext cx="598602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>
            <a:spLocks noGrp="1"/>
          </p:cNvSpPr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3. Assignments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Exercises - 5%</a:t>
            </a:r>
            <a:b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series of exercises complimenting weekly topics.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Assignment #1 - PHP and MySQL - 10%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Assignment #2 - PHP CMS - 15%</a:t>
            </a:r>
            <a:b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simple website using a PHP CMS.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Assignment #3 - PHP/Laravel CMS - 20%</a:t>
            </a:r>
            <a:b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PHP CMS using PHP and Laravel.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3" name="Google Shape;1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531" y="56786"/>
            <a:ext cx="2037762" cy="149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293" y="60803"/>
            <a:ext cx="2037762" cy="148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1049" y="1575300"/>
            <a:ext cx="1682725" cy="2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0801" y="1695805"/>
            <a:ext cx="2080913" cy="156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801" y="3497990"/>
            <a:ext cx="2080913" cy="15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1049" y="4005464"/>
            <a:ext cx="1650700" cy="105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Introduction to PHP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3841975" cy="14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7"/>
          <p:cNvPicPr preferRelativeResize="0"/>
          <p:nvPr/>
        </p:nvPicPr>
        <p:blipFill rotWithShape="1">
          <a:blip r:embed="rId4">
            <a:alphaModFix/>
          </a:blip>
          <a:srcRect t="24060" b="18474"/>
          <a:stretch/>
        </p:blipFill>
        <p:spPr>
          <a:xfrm>
            <a:off x="190850" y="1721575"/>
            <a:ext cx="2233650" cy="7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50" y="2565692"/>
            <a:ext cx="2233651" cy="136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149300"/>
            <a:ext cx="3084130" cy="9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7900" y="1957425"/>
            <a:ext cx="2032350" cy="139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6350" y="3934000"/>
            <a:ext cx="2032356" cy="10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9638" y="4070564"/>
            <a:ext cx="3230349" cy="11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4049" y="190850"/>
            <a:ext cx="2593374" cy="8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15452" y="235499"/>
            <a:ext cx="1544925" cy="10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65575" y="2438275"/>
            <a:ext cx="1922050" cy="9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79175" y="3421721"/>
            <a:ext cx="2433125" cy="9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7"/>
          <p:cNvPicPr preferRelativeResize="0"/>
          <p:nvPr/>
        </p:nvPicPr>
        <p:blipFill rotWithShape="1">
          <a:blip r:embed="rId14">
            <a:alphaModFix/>
          </a:blip>
          <a:srcRect l="53944"/>
          <a:stretch/>
        </p:blipFill>
        <p:spPr>
          <a:xfrm>
            <a:off x="4999349" y="2365000"/>
            <a:ext cx="1433700" cy="148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33733" y="3162000"/>
            <a:ext cx="2280490" cy="1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93275" y="1436450"/>
            <a:ext cx="956708" cy="10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77150" y="927500"/>
            <a:ext cx="2032350" cy="152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671175" y="1403812"/>
            <a:ext cx="78015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You don’t need to learn all these technologies.</a:t>
            </a:r>
            <a:endParaRPr sz="3600" dirty="0"/>
          </a:p>
        </p:txBody>
      </p:sp>
      <p:sp>
        <p:nvSpPr>
          <p:cNvPr id="198" name="Google Shape;198;p38"/>
          <p:cNvSpPr txBox="1"/>
          <p:nvPr/>
        </p:nvSpPr>
        <p:spPr>
          <a:xfrm>
            <a:off x="671175" y="2733188"/>
            <a:ext cx="78015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You should understand their </a:t>
            </a:r>
            <a:endParaRPr sz="2400" b="1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characteristics and roles.</a:t>
            </a:r>
            <a:endParaRPr sz="2400" b="1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PHP?</a:t>
            </a:r>
            <a:endParaRPr dirty="0"/>
          </a:p>
        </p:txBody>
      </p:sp>
      <p:sp>
        <p:nvSpPr>
          <p:cNvPr id="204" name="Google Shape;204;p39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8538600" cy="32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PHP (recursive acronym for PHP: Hypertext Preprocessor) is a widely-used open source general-purpose scripting language that is especially suited for web development and can be embedded into HTML.</a:t>
            </a:r>
            <a:endParaRPr sz="24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9"/>
          <p:cNvSpPr txBox="1"/>
          <p:nvPr/>
        </p:nvSpPr>
        <p:spPr>
          <a:xfrm>
            <a:off x="235750" y="4770000"/>
            <a:ext cx="85593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PHP? (n.d.). PHP, Retrieved March 5, 2017, from http://php.net/manual/en/intro-whatis.php</a:t>
            </a:r>
            <a:endParaRPr sz="1000"/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75" y="2961875"/>
            <a:ext cx="1956625" cy="1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PHP?</a:t>
            </a:r>
            <a:endParaRPr dirty="0"/>
          </a:p>
        </p:txBody>
      </p:sp>
      <p:sp>
        <p:nvSpPr>
          <p:cNvPr id="204" name="Google Shape;204;p39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8538600" cy="32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Popularity and community support</a:t>
            </a:r>
            <a:b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Ease of learning</a:t>
            </a:r>
            <a:b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Cross Platform Compatibility</a:t>
            </a:r>
            <a:b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Extensive Library Support</a:t>
            </a:r>
            <a:b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Cost Effective</a:t>
            </a:r>
            <a:b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Job Opportunities and Freelance</a:t>
            </a:r>
            <a:endParaRPr sz="24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95757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PHP </a:t>
            </a:r>
            <a:r>
              <a:rPr lang="en" dirty="0" err="1"/>
              <a:t>Marketshare</a:t>
            </a:r>
            <a:endParaRPr dirty="0"/>
          </a:p>
        </p:txBody>
      </p:sp>
      <p:sp>
        <p:nvSpPr>
          <p:cNvPr id="204" name="Google Shape;204;p39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6891723" cy="32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400" b="0" i="0" dirty="0">
                <a:solidFill>
                  <a:srgbClr val="242424"/>
                </a:solidFill>
                <a:effectLst/>
                <a:latin typeface="source-serif-pro"/>
              </a:rPr>
              <a:t>According to W3Techs, PHP is used by around 79% of all websites. </a:t>
            </a:r>
            <a:br>
              <a:rPr lang="en-CA" sz="1400" b="0" i="0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en-CA" sz="1400" b="0" i="0" dirty="0">
                <a:solidFill>
                  <a:srgbClr val="242424"/>
                </a:solidFill>
                <a:effectLst/>
                <a:latin typeface="source-serif-pro"/>
              </a:rPr>
              <a:t>It’s eight times more popular than ASP.NET, its nearest rival in server-side programming languages.</a:t>
            </a:r>
            <a:endParaRPr sz="24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3431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Downsides </a:t>
            </a:r>
            <a:endParaRPr dirty="0"/>
          </a:p>
        </p:txBody>
      </p:sp>
      <p:sp>
        <p:nvSpPr>
          <p:cNvPr id="204" name="Google Shape;204;p39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8538600" cy="32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Scalability and Performance</a:t>
            </a:r>
            <a:b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lang="en-CA" sz="1400" b="1" i="0" dirty="0">
                <a:effectLst/>
                <a:latin typeface="Söhne"/>
              </a:rPr>
              <a:t>Complexity in Large Projects</a:t>
            </a:r>
            <a:b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CA" sz="2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51797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PHP go?</a:t>
            </a:r>
            <a:endParaRPr/>
          </a:p>
        </p:txBody>
      </p:sp>
      <p:pic>
        <p:nvPicPr>
          <p:cNvPr id="212" name="Google Shape;2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340" y="0"/>
            <a:ext cx="8108351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PHP is embedded directly into your HTML.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PHP cannot be tested like HTML, CSS, and JavaScript. 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PHP code must be uploaded to your server and tested using your domain name.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956" y="152400"/>
            <a:ext cx="32460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PHP do?</a:t>
            </a:r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Where does the information in a contact form go?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happens then you submit a username and password?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happens when you create a new tweet?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happens when you submit credit card information?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 rotWithShape="1">
          <a:blip r:embed="rId3">
            <a:alphaModFix/>
          </a:blip>
          <a:srcRect t="5881" b="9729"/>
          <a:stretch/>
        </p:blipFill>
        <p:spPr>
          <a:xfrm>
            <a:off x="4923507" y="149546"/>
            <a:ext cx="4140300" cy="16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 rotWithShape="1">
          <a:blip r:embed="rId4">
            <a:alphaModFix/>
          </a:blip>
          <a:srcRect b="32120"/>
          <a:stretch/>
        </p:blipFill>
        <p:spPr>
          <a:xfrm>
            <a:off x="4923507" y="1927043"/>
            <a:ext cx="4140303" cy="13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507" y="3415657"/>
            <a:ext cx="4140301" cy="157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>
            <a:spLocks noGrp="1"/>
          </p:cNvSpPr>
          <p:nvPr>
            <p:ph type="title"/>
          </p:nvPr>
        </p:nvSpPr>
        <p:spPr>
          <a:xfrm>
            <a:off x="820525" y="1111650"/>
            <a:ext cx="3878400" cy="29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95,000,000 new photos daily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1,000,000 videos viewed daily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2,800,000 monthly broadcasters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5,000,000 new tweets per day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300" y="152400"/>
            <a:ext cx="4140303" cy="478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2"/>
          <p:cNvPicPr preferRelativeResize="0"/>
          <p:nvPr/>
        </p:nvPicPr>
        <p:blipFill rotWithShape="1">
          <a:blip r:embed="rId4">
            <a:alphaModFix/>
          </a:blip>
          <a:srcRect b="30642"/>
          <a:stretch/>
        </p:blipFill>
        <p:spPr>
          <a:xfrm>
            <a:off x="89332" y="1098214"/>
            <a:ext cx="791700" cy="5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68" y="1869348"/>
            <a:ext cx="791700" cy="5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" y="2731110"/>
            <a:ext cx="101812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808" y="3503900"/>
            <a:ext cx="578500" cy="4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671250" y="373050"/>
            <a:ext cx="78015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Imagine trying to manage Twitter using HTML!</a:t>
            </a:r>
            <a:endParaRPr sz="3600"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559" y="1792086"/>
            <a:ext cx="3510882" cy="296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and SQL</a:t>
            </a:r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4003800" cy="3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PHP works with SQL and MySQL to integrate a website with content from a database.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50" y="2175325"/>
            <a:ext cx="5240201" cy="26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625" y="2242975"/>
            <a:ext cx="2032356" cy="10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3312" y="3459350"/>
            <a:ext cx="1740976" cy="12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074" y="3977925"/>
            <a:ext cx="1900926" cy="9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Useful Things</a:t>
            </a:r>
            <a:endParaRPr/>
          </a:p>
        </p:txBody>
      </p:sp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PHP can be used to: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images and videos (FFmpeg, gdLibrary)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any type of text file (HTML, CSS, XML, JSON)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Interact with APIs (Facebook, Twitter, Open Weather Map)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Initiate financial transactions (Stripe, PayPal, Moneris)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And more!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725" y="161726"/>
            <a:ext cx="2267775" cy="60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725" y="1005305"/>
            <a:ext cx="2540550" cy="4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3424" y="1604398"/>
            <a:ext cx="1728975" cy="8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5"/>
          <p:cNvPicPr preferRelativeResize="0"/>
          <p:nvPr/>
        </p:nvPicPr>
        <p:blipFill rotWithShape="1">
          <a:blip r:embed="rId7">
            <a:alphaModFix/>
          </a:blip>
          <a:srcRect b="30642"/>
          <a:stretch/>
        </p:blipFill>
        <p:spPr>
          <a:xfrm>
            <a:off x="7761436" y="187382"/>
            <a:ext cx="1145427" cy="77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2325" y="1240650"/>
            <a:ext cx="1021476" cy="102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1599" y="2450925"/>
            <a:ext cx="1433700" cy="92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83630" y="2678275"/>
            <a:ext cx="1760170" cy="73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17758" y="3509348"/>
            <a:ext cx="2330751" cy="7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05129" y="4359348"/>
            <a:ext cx="1214375" cy="63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>
            <a:spLocks noGrp="1"/>
          </p:cNvSpPr>
          <p:nvPr>
            <p:ph type="title"/>
          </p:nvPr>
        </p:nvSpPr>
        <p:spPr>
          <a:xfrm>
            <a:off x="235751" y="375450"/>
            <a:ext cx="44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Requirements</a:t>
            </a:r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8520000" cy="3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 code PHP will need: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 IDE (Integrated Development Environment) (Visual Studio Code, Sublime, Notepad++)</a:t>
            </a:r>
            <a:b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 will be using Visual Studio Code during online classes and videos </a:t>
            </a:r>
            <a:endParaRPr sz="20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 FTP program (FileZilla, Cyberduck)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hosting account (GoDaddy, HostPapa, Media Temple, Infinity Free)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Optional: A local PHP server (WAMP, MAMP)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25" y="3927683"/>
            <a:ext cx="849101" cy="84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725" y="3854181"/>
            <a:ext cx="996087" cy="99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997" y="3893039"/>
            <a:ext cx="921691" cy="9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873" y="3891375"/>
            <a:ext cx="921692" cy="92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3811" y="3927670"/>
            <a:ext cx="849099" cy="84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66750" y="3927685"/>
            <a:ext cx="849100" cy="84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11094" y="3908396"/>
            <a:ext cx="887646" cy="88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 rotWithShape="1">
          <a:blip r:embed="rId10">
            <a:alphaModFix/>
          </a:blip>
          <a:srcRect l="9228" r="10528"/>
          <a:stretch/>
        </p:blipFill>
        <p:spPr>
          <a:xfrm>
            <a:off x="3376925" y="3867295"/>
            <a:ext cx="1037615" cy="96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title"/>
          </p:nvPr>
        </p:nvSpPr>
        <p:spPr>
          <a:xfrm>
            <a:off x="671250" y="373050"/>
            <a:ext cx="78015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Code a 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Sample PHP file</a:t>
            </a:r>
            <a:endParaRPr sz="3600"/>
          </a:p>
        </p:txBody>
      </p:sp>
      <p:pic>
        <p:nvPicPr>
          <p:cNvPr id="283" name="Google Shape;2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835" y="1792075"/>
            <a:ext cx="4672330" cy="29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>
            <a:spLocks noGrp="1"/>
          </p:cNvSpPr>
          <p:nvPr>
            <p:ph type="title"/>
          </p:nvPr>
        </p:nvSpPr>
        <p:spPr>
          <a:xfrm>
            <a:off x="671250" y="1709900"/>
            <a:ext cx="78015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5. Goals this Week</a:t>
            </a:r>
            <a:endParaRPr sz="3600"/>
          </a:p>
        </p:txBody>
      </p:sp>
      <p:sp>
        <p:nvSpPr>
          <p:cNvPr id="289" name="Google Shape;289;p48"/>
          <p:cNvSpPr txBox="1"/>
          <p:nvPr/>
        </p:nvSpPr>
        <p:spPr>
          <a:xfrm>
            <a:off x="671100" y="2427096"/>
            <a:ext cx="78015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1. Understand the role of PHP</a:t>
            </a:r>
            <a:br>
              <a:rPr lang="en" sz="24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4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2. Upload and view a PHP file on your server</a:t>
            </a:r>
            <a:endParaRPr sz="2400"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547" y="152400"/>
            <a:ext cx="47069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-25" y="715725"/>
            <a:ext cx="400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Adam Thomas</a:t>
            </a:r>
            <a:endParaRPr sz="2800" dirty="0"/>
          </a:p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3">
            <a:alphaModFix/>
          </a:blip>
          <a:srcRect l="9647" t="489" r="25167" b="1644"/>
          <a:stretch/>
        </p:blipFill>
        <p:spPr>
          <a:xfrm>
            <a:off x="4009175" y="0"/>
            <a:ext cx="51348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0" y="1154688"/>
            <a:ext cx="4009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Professor, Media Studies and IT</a:t>
            </a:r>
            <a:br>
              <a:rPr lang="en" sz="1400" dirty="0"/>
            </a:br>
            <a:r>
              <a:rPr lang="en" sz="1400" dirty="0"/>
              <a:t>Faculty of Media and Creative Arts</a:t>
            </a:r>
            <a:br>
              <a:rPr lang="en" sz="1400" dirty="0"/>
            </a:br>
            <a:r>
              <a:rPr lang="en" sz="1400" dirty="0" err="1"/>
              <a:t>adam.thomas@humber.ca</a:t>
            </a:r>
            <a:br>
              <a:rPr lang="en" sz="1400" dirty="0"/>
            </a:br>
            <a:r>
              <a:rPr lang="en" sz="1400" dirty="0" err="1"/>
              <a:t>codeadam.ca</a:t>
            </a:r>
            <a:endParaRPr sz="1400" dirty="0"/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4">
            <a:alphaModFix/>
          </a:blip>
          <a:srcRect l="1179" r="1335" b="3938"/>
          <a:stretch/>
        </p:blipFill>
        <p:spPr>
          <a:xfrm>
            <a:off x="4197935" y="3816843"/>
            <a:ext cx="4745050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6;p28">
            <a:extLst>
              <a:ext uri="{FF2B5EF4-FFF2-40B4-BE49-F238E27FC236}">
                <a16:creationId xmlns:a16="http://schemas.microsoft.com/office/drawing/2014/main" id="{1EEDA189-9CC9-6EB3-7473-458A0944845E}"/>
              </a:ext>
            </a:extLst>
          </p:cNvPr>
          <p:cNvSpPr txBox="1">
            <a:spLocks/>
          </p:cNvSpPr>
          <p:nvPr/>
        </p:nvSpPr>
        <p:spPr>
          <a:xfrm>
            <a:off x="0" y="2495250"/>
            <a:ext cx="40092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CA" sz="2800" dirty="0"/>
              <a:t>Gary Bhanot</a:t>
            </a:r>
          </a:p>
          <a:p>
            <a:pPr algn="ctr"/>
            <a:endParaRPr lang="en-CA" sz="2800" dirty="0"/>
          </a:p>
        </p:txBody>
      </p:sp>
      <p:sp>
        <p:nvSpPr>
          <p:cNvPr id="5" name="Google Shape;118;p28">
            <a:extLst>
              <a:ext uri="{FF2B5EF4-FFF2-40B4-BE49-F238E27FC236}">
                <a16:creationId xmlns:a16="http://schemas.microsoft.com/office/drawing/2014/main" id="{BE9846B6-B0FB-1FD1-BF76-D80AB92574CC}"/>
              </a:ext>
            </a:extLst>
          </p:cNvPr>
          <p:cNvSpPr txBox="1">
            <a:spLocks/>
          </p:cNvSpPr>
          <p:nvPr/>
        </p:nvSpPr>
        <p:spPr>
          <a:xfrm>
            <a:off x="0" y="2983476"/>
            <a:ext cx="40092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>
              <a:spcAft>
                <a:spcPts val="1600"/>
              </a:spcAft>
              <a:buFont typeface="Proxima Nova"/>
              <a:buNone/>
            </a:pPr>
            <a:r>
              <a:rPr lang="en-CA" sz="1400" dirty="0" err="1"/>
              <a:t>gaurav.bhanot@humber.ca</a:t>
            </a:r>
            <a:br>
              <a:rPr lang="en-CA" sz="1400" dirty="0"/>
            </a:br>
            <a:r>
              <a:rPr lang="en-CA" sz="1400" dirty="0" err="1"/>
              <a:t>pixelr.io</a:t>
            </a:r>
            <a:endParaRPr lang="en-CA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1. Course Outline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/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135175" y="152400"/>
            <a:ext cx="8873651" cy="499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2.  Critical Path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title"/>
          </p:nvPr>
        </p:nvSpPr>
        <p:spPr>
          <a:xfrm>
            <a:off x="235750" y="375450"/>
            <a:ext cx="82914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Path</a:t>
            </a:r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PHP - 4 Weeks</a:t>
            </a:r>
            <a:b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of basic PHP syntax.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Advanced PHP - 3 Weeks</a:t>
            </a:r>
            <a:b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Integrating PHP with a MySQL database using SQL. Creation of a custom CMS.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Laravel - 7 Weeks</a:t>
            </a:r>
            <a:br>
              <a:rPr lang="en" sz="1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Using Laravel to create a CMS. Export content to JSON.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311" y="647332"/>
            <a:ext cx="2327562" cy="145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124" y="1795898"/>
            <a:ext cx="2327562" cy="155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193046"/>
            <a:ext cx="1490716" cy="15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235749" y="375450"/>
            <a:ext cx="867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Class Structure</a:t>
            </a:r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+ Workshop</a:t>
            </a:r>
            <a:br>
              <a:rPr lang="en" sz="14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CA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Every week we will have an in-person lecture at the beginning of the class followed by a workshop where we will go through short coding exercises and 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series of short videos to watch or follow along with.</a:t>
            </a:r>
            <a:endParaRPr sz="12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0" name="Google Shape;1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350" y="1081500"/>
            <a:ext cx="2965625" cy="250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375" y="2267550"/>
            <a:ext cx="3123568" cy="26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663</Words>
  <Application>Microsoft Macintosh PowerPoint</Application>
  <PresentationFormat>On-screen Show (16:9)</PresentationFormat>
  <Paragraphs>67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Alfa Slab One</vt:lpstr>
      <vt:lpstr>source-serif-pro</vt:lpstr>
      <vt:lpstr>Proxima Nova</vt:lpstr>
      <vt:lpstr>Söhne</vt:lpstr>
      <vt:lpstr>Simple Light</vt:lpstr>
      <vt:lpstr>Gameday</vt:lpstr>
      <vt:lpstr>PowerPoint Presentation</vt:lpstr>
      <vt:lpstr>PowerPoint Presentation</vt:lpstr>
      <vt:lpstr>PowerPoint Presentation</vt:lpstr>
      <vt:lpstr>Adam Thomas</vt:lpstr>
      <vt:lpstr>1. Course Outline</vt:lpstr>
      <vt:lpstr>PowerPoint Presentation</vt:lpstr>
      <vt:lpstr>2.  Critical Path</vt:lpstr>
      <vt:lpstr>Critical Path</vt:lpstr>
      <vt:lpstr>Weekly Class Structure</vt:lpstr>
      <vt:lpstr>3. Assignments</vt:lpstr>
      <vt:lpstr>Assignments</vt:lpstr>
      <vt:lpstr>4. Introduction to PHP</vt:lpstr>
      <vt:lpstr>PowerPoint Presentation</vt:lpstr>
      <vt:lpstr>You don’t need to learn all these technologies.</vt:lpstr>
      <vt:lpstr>What is PHP?</vt:lpstr>
      <vt:lpstr>Why learn PHP?</vt:lpstr>
      <vt:lpstr>PHP Marketshare</vt:lpstr>
      <vt:lpstr>Downsides </vt:lpstr>
      <vt:lpstr>Where does PHP go?</vt:lpstr>
      <vt:lpstr>What does PHP do?</vt:lpstr>
      <vt:lpstr>95,000,000 new photos daily  1,000,000 videos viewed daily  2,800,000 monthly broadcasters  5,000,000 new tweets per day</vt:lpstr>
      <vt:lpstr>Imagine trying to manage Twitter using HTML!</vt:lpstr>
      <vt:lpstr>MySQL and SQL</vt:lpstr>
      <vt:lpstr>Other Useful Things</vt:lpstr>
      <vt:lpstr>Class Requirements</vt:lpstr>
      <vt:lpstr>Let’s Code a  Sample PHP file</vt:lpstr>
      <vt:lpstr>5. Goals this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Gary Bhanot</cp:lastModifiedBy>
  <cp:revision>6</cp:revision>
  <dcterms:modified xsi:type="dcterms:W3CDTF">2024-01-09T18:57:33Z</dcterms:modified>
</cp:coreProperties>
</file>